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309" r:id="rId4"/>
    <p:sldId id="302" r:id="rId5"/>
    <p:sldId id="308" r:id="rId6"/>
    <p:sldId id="304" r:id="rId7"/>
    <p:sldId id="303" r:id="rId8"/>
    <p:sldId id="307" r:id="rId9"/>
    <p:sldId id="310" r:id="rId10"/>
    <p:sldId id="266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99"/>
    <a:srgbClr val="000000"/>
    <a:srgbClr val="339966"/>
    <a:srgbClr val="62E040"/>
    <a:srgbClr val="99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77061" autoAdjust="0"/>
  </p:normalViewPr>
  <p:slideViewPr>
    <p:cSldViewPr>
      <p:cViewPr varScale="1">
        <p:scale>
          <a:sx n="55" d="100"/>
          <a:sy n="55" d="100"/>
        </p:scale>
        <p:origin x="-15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54B076C-6355-4E37-ABCD-924E013DDF53}" type="datetimeFigureOut">
              <a:rPr lang="en-US"/>
              <a:pPr>
                <a:defRPr/>
              </a:pPr>
              <a:t>4/11/2011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4553408-36FB-47C4-8877-CF32103CCA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Welcome and thank you for your interest in the NCEES online tool. </a:t>
            </a:r>
          </a:p>
          <a:p>
            <a:endParaRPr lang="en-US" dirty="0" smtClean="0"/>
          </a:p>
          <a:p>
            <a:r>
              <a:rPr lang="en-US" dirty="0" smtClean="0"/>
              <a:t>I am Jessica</a:t>
            </a:r>
            <a:r>
              <a:rPr lang="en-US" baseline="0" dirty="0" smtClean="0"/>
              <a:t> Garner, Region 6 </a:t>
            </a:r>
            <a:r>
              <a:rPr lang="en-US" dirty="0" smtClean="0"/>
              <a:t>PD Lead with the Department of Public Instruction.  Since</a:t>
            </a:r>
            <a:r>
              <a:rPr lang="en-US" baseline="0" dirty="0" smtClean="0"/>
              <a:t> many of you know me, I’ll tell you a little about my new position. </a:t>
            </a:r>
          </a:p>
          <a:p>
            <a:endParaRPr lang="en-US" baseline="0" dirty="0" smtClean="0"/>
          </a:p>
          <a:p>
            <a:r>
              <a:rPr lang="en-US" dirty="0" smtClean="0"/>
              <a:t>The format of this professional development is interactive.  Please add comments and ask questions throughout, as your input is encouraged.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E96B189-0245-4460-9F9D-89C0BE9B1DB8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Read and hand</a:t>
            </a:r>
            <a:r>
              <a:rPr lang="en-US" baseline="0" dirty="0" smtClean="0"/>
              <a:t> out age</a:t>
            </a:r>
            <a:r>
              <a:rPr lang="en-US" dirty="0" smtClean="0"/>
              <a:t>nda.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EADDF9-EA02-4C98-A2D4-E0BC720FAFE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Take everyone</a:t>
            </a:r>
            <a:r>
              <a:rPr lang="en-US" baseline="0" dirty="0" smtClean="0"/>
              <a:t> to </a:t>
            </a:r>
            <a:r>
              <a:rPr lang="en-US" dirty="0" smtClean="0"/>
              <a:t>www.ncpublicschools.org. From here, click on professional development from drop down menu. Then,</a:t>
            </a:r>
            <a:r>
              <a:rPr lang="en-US" baseline="0" dirty="0" smtClean="0"/>
              <a:t> choose “Evaluation Process/Training Materials” and then “Online Evaluation System.” 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Show them my resources on </a:t>
            </a:r>
            <a:r>
              <a:rPr lang="en-US" baseline="0" dirty="0" err="1" smtClean="0"/>
              <a:t>GarnerResources</a:t>
            </a:r>
            <a:r>
              <a:rPr lang="en-US" baseline="0" dirty="0" smtClean="0"/>
              <a:t>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Log in to </a:t>
            </a:r>
            <a:r>
              <a:rPr lang="en-US" baseline="0" dirty="0" err="1" smtClean="0"/>
              <a:t>McRel</a:t>
            </a:r>
            <a:r>
              <a:rPr lang="en-US" baseline="0" dirty="0" smtClean="0"/>
              <a:t>. On main page, choose “Principal Directions” at bottom.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53408-36FB-47C4-8877-CF32103CCAF2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/>
              <a:t>Organizational tool, not evaluation process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Version 1.0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Web-based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Technical assistance provided by </a:t>
            </a:r>
            <a:r>
              <a:rPr lang="en-US" sz="1200" dirty="0" err="1" smtClean="0"/>
              <a:t>McRel</a:t>
            </a: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Direction Manuals available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Data input:  DPI and LEA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Final Summary Ratings to DPI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53408-36FB-47C4-8877-CF32103CCAF2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Make</a:t>
            </a:r>
            <a:r>
              <a:rPr lang="en-US" baseline="0" dirty="0" smtClean="0"/>
              <a:t> sure everyone can get to site, log on, and create a teacher observation. (Mention dating and initialing comments to show when they were made.)</a:t>
            </a:r>
          </a:p>
          <a:p>
            <a:endParaRPr lang="en-US" baseline="0" dirty="0" smtClean="0"/>
          </a:p>
          <a:p>
            <a:r>
              <a:rPr lang="en-US" baseline="0" dirty="0" smtClean="0"/>
              <a:t>Make sure everyone knows how to create a new form – summative report for teacher – and fill it in.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Make sure everyone knows how to create a self-evaluation for principal/assistant principal.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53408-36FB-47C4-8877-CF32103CCAF2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 pick any</a:t>
            </a:r>
            <a:r>
              <a:rPr lang="en-US" baseline="0" dirty="0" smtClean="0"/>
              <a:t> username from # 1- 40</a:t>
            </a:r>
          </a:p>
          <a:p>
            <a:r>
              <a:rPr lang="en-US" baseline="0" dirty="0" smtClean="0"/>
              <a:t>If they want to see what teacher sees, can log in as teacherdemo1-40</a:t>
            </a:r>
          </a:p>
          <a:p>
            <a:r>
              <a:rPr lang="en-US" baseline="0" dirty="0" smtClean="0"/>
              <a:t>Same password.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53408-36FB-47C4-8877-CF32103CCAF2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53408-36FB-47C4-8877-CF32103CCAF2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53408-36FB-47C4-8877-CF32103CCAF2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WhitebackPPTCover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C8EBC-F524-4EDC-B006-B32E35A496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5AFF2-C428-437B-8537-1659FED9AF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48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48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6C428-F40E-44CF-8C12-CA0F872ACC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03D8A-4F59-4DF5-B3BB-135435B585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44004-4160-445F-AECC-DA3F12746F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A675C-19BB-4CD1-9C39-594F114F28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81485-D47A-4ECB-8881-14B06321CD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FC69A-89A8-4FC4-9ED0-83F6A9F4CE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7C6C0-4620-4A8A-BFD0-545D89D938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CD481-B8E1-4FBF-B18B-863ED176F5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EF03F-B0E7-4069-AC74-1A8EFFE90A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WhitebackPPTCover3_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4800"/>
            <a:ext cx="7772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7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folHlink"/>
                </a:solidFill>
                <a:ea typeface="+mn-ea"/>
              </a:defRPr>
            </a:lvl1pPr>
          </a:lstStyle>
          <a:p>
            <a:pPr>
              <a:defRPr/>
            </a:pPr>
            <a:fld id="{D650236F-B70D-41DD-8F69-8A970DEA9B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pitchFamily="34" charset="0"/>
          <a:ea typeface="ヒラギノ角ゴ Pro W3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pitchFamily="34" charset="0"/>
          <a:ea typeface="ヒラギノ角ゴ Pro W3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pitchFamily="34" charset="0"/>
          <a:ea typeface="ヒラギノ角ゴ Pro W3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pitchFamily="34" charset="0"/>
          <a:ea typeface="ヒラギノ角ゴ Pro W3" pitchFamily="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pitchFamily="34" charset="0"/>
          <a:ea typeface="ヒラギノ角ゴ Pro W3" pitchFamily="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pitchFamily="34" charset="0"/>
          <a:ea typeface="ヒラギノ角ゴ Pro W3" pitchFamily="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pitchFamily="34" charset="0"/>
          <a:ea typeface="ヒラギノ角ゴ Pro W3" pitchFamily="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pitchFamily="34" charset="0"/>
          <a:ea typeface="ヒラギノ角ゴ Pro W3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rgbClr val="0D437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D4376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D4376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D4376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jgarner@dpi.state.nc.us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cpublicschools.org/profdev/training" TargetMode="External"/><Relationship Id="rId5" Type="http://schemas.openxmlformats.org/officeDocument/2006/relationships/hyperlink" Target="mailto:cmckinney@dpi.state.nc.us" TargetMode="External"/><Relationship Id="rId4" Type="http://schemas.openxmlformats.org/officeDocument/2006/relationships/hyperlink" Target="mailto:lmaxfield@mcrel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profdev/training/online-evaluation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xweb.media-x.com/home/ncval/" TargetMode="External"/><Relationship Id="rId4" Type="http://schemas.openxmlformats.org/officeDocument/2006/relationships/hyperlink" Target="http://garnerresources.pbworks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xweb.media-x.com/home/ncval/demo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0" y="2286000"/>
            <a:ext cx="91440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NC Educator Evaluation System </a:t>
            </a:r>
            <a:br>
              <a:rPr lang="en-US" dirty="0" smtClean="0"/>
            </a:br>
            <a:r>
              <a:rPr lang="en-US" dirty="0" smtClean="0"/>
              <a:t> Online Tool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Jessica Garner</a:t>
            </a:r>
          </a:p>
          <a:p>
            <a:r>
              <a:rPr lang="en-US" dirty="0" smtClean="0"/>
              <a:t>Professional Development Lead</a:t>
            </a:r>
          </a:p>
          <a:p>
            <a:r>
              <a:rPr lang="en-US" dirty="0" smtClean="0"/>
              <a:t>Region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767360-D185-44A1-AEE1-8A166256FEC5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772400" cy="990600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Contact Information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029200"/>
          </a:xfrm>
        </p:spPr>
        <p:txBody>
          <a:bodyPr/>
          <a:lstStyle/>
          <a:p>
            <a:pPr eaLnBrk="1" hangingPunct="1"/>
            <a:r>
              <a:rPr lang="en-US" dirty="0" smtClean="0"/>
              <a:t>Questions about NC Educator Evaluation Tools?</a:t>
            </a:r>
          </a:p>
          <a:p>
            <a:pPr eaLnBrk="1" hangingPunct="1">
              <a:buFontTx/>
              <a:buNone/>
            </a:pPr>
            <a:r>
              <a:rPr lang="en-US" sz="2000" dirty="0" smtClean="0"/>
              <a:t>Contact </a:t>
            </a:r>
            <a:r>
              <a:rPr lang="en-US" sz="2000" dirty="0" smtClean="0"/>
              <a:t>Jessica Garner</a:t>
            </a:r>
            <a:r>
              <a:rPr lang="en-US" sz="2000" smtClean="0"/>
              <a:t>@ </a:t>
            </a:r>
            <a:r>
              <a:rPr lang="en-US" sz="2000" smtClean="0">
                <a:hlinkClick r:id="rId3"/>
              </a:rPr>
              <a:t>jgarner@dpi.state.nc.us</a:t>
            </a:r>
            <a:r>
              <a:rPr lang="en-US" sz="2000" smtClean="0"/>
              <a:t> (704) 268-9824</a:t>
            </a:r>
            <a:endParaRPr lang="en-US" sz="2000" dirty="0" smtClean="0"/>
          </a:p>
          <a:p>
            <a:pPr eaLnBrk="1" hangingPunct="1">
              <a:buFontTx/>
              <a:buNone/>
            </a:pPr>
            <a:endParaRPr lang="en-US" sz="2000" dirty="0" smtClean="0"/>
          </a:p>
          <a:p>
            <a:pPr eaLnBrk="1" hangingPunct="1"/>
            <a:r>
              <a:rPr lang="en-US" dirty="0" smtClean="0"/>
              <a:t>Technical Support Questions?</a:t>
            </a:r>
          </a:p>
          <a:p>
            <a:pPr eaLnBrk="1" hangingPunct="1">
              <a:buFontTx/>
              <a:buNone/>
            </a:pPr>
            <a:r>
              <a:rPr lang="en-US" sz="2000" dirty="0" smtClean="0"/>
              <a:t>Contact Lisa </a:t>
            </a:r>
            <a:r>
              <a:rPr lang="en-US" sz="2000" dirty="0" err="1" smtClean="0"/>
              <a:t>Maxfield</a:t>
            </a:r>
            <a:r>
              <a:rPr lang="en-US" sz="2000" dirty="0" smtClean="0"/>
              <a:t>, </a:t>
            </a:r>
            <a:r>
              <a:rPr lang="en-US" sz="2000" dirty="0" err="1" smtClean="0"/>
              <a:t>McREL</a:t>
            </a:r>
            <a:r>
              <a:rPr lang="en-US" sz="2000" dirty="0" smtClean="0"/>
              <a:t> @ </a:t>
            </a:r>
            <a:r>
              <a:rPr lang="en-US" sz="2000" dirty="0" smtClean="0">
                <a:hlinkClick r:id="rId4"/>
              </a:rPr>
              <a:t>lmaxfield@mcrel.org</a:t>
            </a:r>
            <a:r>
              <a:rPr lang="en-US" sz="2000" dirty="0" smtClean="0"/>
              <a:t>  (303) 632-5561</a:t>
            </a:r>
          </a:p>
          <a:p>
            <a:pPr eaLnBrk="1" hangingPunct="1">
              <a:buFontTx/>
              <a:buNone/>
            </a:pPr>
            <a:endParaRPr lang="en-US" sz="2000" dirty="0" smtClean="0"/>
          </a:p>
          <a:p>
            <a:pPr eaLnBrk="1" hangingPunct="1"/>
            <a:r>
              <a:rPr lang="en-US" dirty="0" smtClean="0"/>
              <a:t>Questions about Standards?</a:t>
            </a:r>
          </a:p>
          <a:p>
            <a:pPr eaLnBrk="1" hangingPunct="1">
              <a:buFontTx/>
              <a:buNone/>
            </a:pPr>
            <a:r>
              <a:rPr lang="en-US" sz="2000" dirty="0" smtClean="0"/>
              <a:t>Contact the NCPTSC @ </a:t>
            </a:r>
            <a:r>
              <a:rPr lang="en-US" sz="2000" dirty="0" smtClean="0">
                <a:hlinkClick r:id="rId5"/>
              </a:rPr>
              <a:t>cmckinney@dpi.state.nc.us</a:t>
            </a:r>
            <a:r>
              <a:rPr lang="en-US" sz="2000" dirty="0" smtClean="0"/>
              <a:t> </a:t>
            </a:r>
          </a:p>
          <a:p>
            <a:pPr eaLnBrk="1" hangingPunct="1">
              <a:buFontTx/>
              <a:buNone/>
            </a:pPr>
            <a:endParaRPr lang="en-US" sz="2000" dirty="0" smtClean="0"/>
          </a:p>
          <a:p>
            <a:pPr algn="ctr" eaLnBrk="1" hangingPunct="1">
              <a:buFontTx/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Training Materials located @ </a:t>
            </a:r>
            <a:r>
              <a:rPr lang="en-US" sz="2800" dirty="0" smtClean="0">
                <a:solidFill>
                  <a:srgbClr val="FF0000"/>
                </a:solidFill>
                <a:hlinkClick r:id="rId6"/>
              </a:rPr>
              <a:t>www.ncpublicschools.org/profdev/training</a:t>
            </a:r>
            <a:endParaRPr lang="en-US" sz="2800" dirty="0" smtClean="0">
              <a:solidFill>
                <a:srgbClr val="FF0000"/>
              </a:solidFill>
            </a:endParaRPr>
          </a:p>
          <a:p>
            <a:pPr eaLnBrk="1" hangingPunct="1"/>
            <a:endParaRPr lang="en-US" sz="2800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C7C654-CE6F-4639-82ED-615A90DE256E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7924800" cy="533400"/>
          </a:xfrm>
        </p:spPr>
        <p:txBody>
          <a:bodyPr/>
          <a:lstStyle/>
          <a:p>
            <a:pPr eaLnBrk="1" hangingPunct="1"/>
            <a:r>
              <a:rPr lang="en-US" sz="4800" smtClean="0"/>
              <a:t>Agenda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419600"/>
          </a:xfrm>
        </p:spPr>
        <p:txBody>
          <a:bodyPr/>
          <a:lstStyle/>
          <a:p>
            <a:pPr marL="514350" indent="-514350" eaLnBrk="1" hangingPunct="1">
              <a:lnSpc>
                <a:spcPct val="150000"/>
              </a:lnSpc>
              <a:buFontTx/>
              <a:buAutoNum type="arabicPeriod"/>
            </a:pPr>
            <a:r>
              <a:rPr lang="en-US" sz="2800" dirty="0" smtClean="0"/>
              <a:t>Accessing online manuals</a:t>
            </a:r>
          </a:p>
          <a:p>
            <a:pPr marL="514350" indent="-514350" eaLnBrk="1" hangingPunct="1">
              <a:lnSpc>
                <a:spcPct val="150000"/>
              </a:lnSpc>
              <a:buFontTx/>
              <a:buAutoNum type="arabicPeriod"/>
            </a:pPr>
            <a:r>
              <a:rPr lang="en-US" sz="2800" dirty="0" smtClean="0"/>
              <a:t>How to use the online evaluation tool</a:t>
            </a:r>
          </a:p>
          <a:p>
            <a:pPr marL="514350" indent="-514350" eaLnBrk="1" hangingPunct="1">
              <a:lnSpc>
                <a:spcPct val="150000"/>
              </a:lnSpc>
              <a:buFontTx/>
              <a:buAutoNum type="arabicPeriod"/>
            </a:pPr>
            <a:r>
              <a:rPr lang="en-US" sz="2800" dirty="0" smtClean="0"/>
              <a:t>Questions / Wrap up</a:t>
            </a:r>
            <a:endParaRPr lang="en-US" sz="2800" dirty="0" smtClean="0"/>
          </a:p>
          <a:p>
            <a:pPr marL="514350" indent="-514350" eaLnBrk="1" hangingPunct="1">
              <a:buFontTx/>
              <a:buAutoNum type="arabicPeriod" startAt="3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1E0333-ED60-4F04-A323-536EECE29D0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Online Manuals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3</a:t>
            </a:r>
            <a:r>
              <a:rPr lang="en-US" dirty="0" smtClean="0"/>
              <a:t> places to go: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hlinkClick r:id="rId3"/>
              </a:rPr>
              <a:t>http://www.ncpublicschools.org/profdev/training/online-evaluation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hlinkClick r:id="rId4"/>
              </a:rPr>
              <a:t>http://GarnerResources.pbworks.com</a:t>
            </a: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hlinkClick r:id="rId5"/>
              </a:rPr>
              <a:t>https</a:t>
            </a:r>
            <a:r>
              <a:rPr lang="en-US" dirty="0" smtClean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mxweb.media-x.com/home/ncval/</a:t>
            </a:r>
            <a:r>
              <a:rPr lang="en-US" dirty="0" smtClean="0"/>
              <a:t>  (Principal directions)</a:t>
            </a:r>
          </a:p>
          <a:p>
            <a:pPr marL="914400" lvl="1" indent="-514350">
              <a:buFont typeface="+mj-lt"/>
              <a:buAutoNum type="arabicPeriod"/>
            </a:pP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703D8A-4F59-4DF5-B3BB-135435B585C9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McRel</a:t>
            </a:r>
            <a:r>
              <a:rPr lang="en-US" dirty="0" smtClean="0"/>
              <a:t> Online Tool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703D8A-4F59-4DF5-B3BB-135435B585C9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524000"/>
            <a:ext cx="5434012" cy="4349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for </a:t>
            </a:r>
            <a:r>
              <a:rPr lang="en-US" dirty="0" smtClean="0"/>
              <a:t>working with the online tool today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 smtClean="0"/>
              <a:t>Create a principal observation.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Fill out summary rating form.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F7C6C0-4620-4A8A-BFD0-545D89D938D5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in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don’t have your username and password…use the demo site.</a:t>
            </a:r>
          </a:p>
          <a:p>
            <a:endParaRPr lang="en-US" dirty="0" smtClean="0"/>
          </a:p>
          <a:p>
            <a:pPr>
              <a:buNone/>
            </a:pPr>
            <a:r>
              <a:rPr lang="en-US" sz="2800" dirty="0" smtClean="0">
                <a:hlinkClick r:id="rId3"/>
              </a:rPr>
              <a:t>https://mxweb.media-x.com/home/ncval/demo/</a:t>
            </a:r>
            <a:r>
              <a:rPr lang="en-US" sz="2800" dirty="0" smtClean="0"/>
              <a:t> 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Username: principaldemo1</a:t>
            </a:r>
          </a:p>
          <a:p>
            <a:pPr>
              <a:buNone/>
            </a:pPr>
            <a:r>
              <a:rPr lang="en-US" sz="2800" dirty="0" smtClean="0"/>
              <a:t>Password: 123456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F7C6C0-4620-4A8A-BFD0-545D89D938D5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703D8A-4F59-4DF5-B3BB-135435B585C9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"/>
            <a:ext cx="8714846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F7C6C0-4620-4A8A-BFD0-545D89D938D5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685800"/>
            <a:ext cx="64198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 bwMode="auto">
          <a:xfrm rot="10800000" flipV="1">
            <a:off x="6858000" y="1981200"/>
            <a:ext cx="1600200" cy="10668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F7C6C0-4620-4A8A-BFD0-545D89D938D5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35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ヒラギノ角ゴ Pro W3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ヒラギノ角ゴ Pro W3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whiteback_template_DkBlue</Template>
  <TotalTime>4487</TotalTime>
  <Words>409</Words>
  <Application>Microsoft Office PowerPoint</Application>
  <PresentationFormat>On-screen Show (4:3)</PresentationFormat>
  <Paragraphs>79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 Presentation</vt:lpstr>
      <vt:lpstr>NC Educator Evaluation System   Online Tool</vt:lpstr>
      <vt:lpstr>Agenda</vt:lpstr>
      <vt:lpstr>Accessing Online Manuals</vt:lpstr>
      <vt:lpstr>McRel Online Tool</vt:lpstr>
      <vt:lpstr>Goals for working with the online tool today:</vt:lpstr>
      <vt:lpstr>Log in </vt:lpstr>
      <vt:lpstr>Slide 7</vt:lpstr>
      <vt:lpstr>Slide 8</vt:lpstr>
      <vt:lpstr>Slide 9</vt:lpstr>
      <vt:lpstr>Contact Information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dpi</dc:creator>
  <cp:lastModifiedBy>jgarner</cp:lastModifiedBy>
  <cp:revision>183</cp:revision>
  <dcterms:created xsi:type="dcterms:W3CDTF">2010-01-08T15:23:58Z</dcterms:created>
  <dcterms:modified xsi:type="dcterms:W3CDTF">2011-04-11T13:04:03Z</dcterms:modified>
</cp:coreProperties>
</file>